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2" r:id="rId5"/>
    <p:sldId id="289" r:id="rId6"/>
    <p:sldId id="264" r:id="rId7"/>
    <p:sldId id="266" r:id="rId8"/>
    <p:sldId id="285" r:id="rId9"/>
    <p:sldId id="283" r:id="rId10"/>
    <p:sldId id="286" r:id="rId11"/>
    <p:sldId id="274" r:id="rId12"/>
    <p:sldId id="282" r:id="rId13"/>
    <p:sldId id="276" r:id="rId14"/>
    <p:sldId id="278" r:id="rId15"/>
    <p:sldId id="279" r:id="rId16"/>
    <p:sldId id="287" r:id="rId17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42" autoAdjust="0"/>
    <p:restoredTop sz="94660"/>
  </p:normalViewPr>
  <p:slideViewPr>
    <p:cSldViewPr>
      <p:cViewPr varScale="1">
        <p:scale>
          <a:sx n="111" d="100"/>
          <a:sy n="111" d="100"/>
        </p:scale>
        <p:origin x="101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just">
              <a:defRPr/>
            </a:pP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Рис.</a:t>
            </a: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часов вы </a:t>
            </a: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проводите</a:t>
            </a:r>
          </a:p>
          <a:p>
            <a:pPr algn="just">
              <a:defRPr/>
            </a:pP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Интернете в выходные дни?</a:t>
            </a:r>
          </a:p>
        </c:rich>
      </c:tx>
      <c:layout>
        <c:manualLayout>
          <c:xMode val="edge"/>
          <c:yMode val="edge"/>
          <c:x val="0.21187025796235884"/>
          <c:y val="0.76443915085823799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2553521434820653"/>
          <c:y val="5.9316856226305115E-2"/>
          <c:w val="0.37493088363954558"/>
          <c:h val="0.62488480606590902"/>
        </c:manualLayout>
      </c:layout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Лист1!$A$1:$A$5</c:f>
              <c:strCache>
                <c:ptCount val="5"/>
                <c:pt idx="0">
                  <c:v>0-1</c:v>
                </c:pt>
                <c:pt idx="1">
                  <c:v>2-3</c:v>
                </c:pt>
                <c:pt idx="2">
                  <c:v>4-5</c:v>
                </c:pt>
                <c:pt idx="3">
                  <c:v>6-7</c:v>
                </c:pt>
                <c:pt idx="4">
                  <c:v>8 и больше</c:v>
                </c:pt>
              </c:strCache>
            </c:strRef>
          </c:cat>
          <c:val>
            <c:numRef>
              <c:f>Лист1!$C$1:$C$5</c:f>
              <c:numCache>
                <c:formatCode>0%</c:formatCode>
                <c:ptCount val="5"/>
                <c:pt idx="0">
                  <c:v>0.1</c:v>
                </c:pt>
                <c:pt idx="1">
                  <c:v>0.31000000000000022</c:v>
                </c:pt>
                <c:pt idx="2">
                  <c:v>0.2900000000000002</c:v>
                </c:pt>
                <c:pt idx="3">
                  <c:v>0.11000000000000004</c:v>
                </c:pt>
                <c:pt idx="4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3B-4963-8A14-1255F50C556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9522482911550811"/>
          <c:y val="7.7919076699811171E-2"/>
          <c:w val="0.24622095861402604"/>
          <c:h val="0.62251286315409404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just">
              <a:defRPr sz="2000"/>
            </a:pP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Рис.</a:t>
            </a: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часов вы проводите </a:t>
            </a:r>
            <a:endParaRPr lang="ru-RU" sz="2000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 sz="2000"/>
            </a:pP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Интернете в рабочие дни?</a:t>
            </a:r>
          </a:p>
        </c:rich>
      </c:tx>
      <c:layout>
        <c:manualLayout>
          <c:xMode val="edge"/>
          <c:yMode val="edge"/>
          <c:x val="0.2389237679204029"/>
          <c:y val="0.7860868023211096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3664632545931769"/>
          <c:y val="6.3946485855934737E-2"/>
          <c:w val="0.37493088363954558"/>
          <c:h val="0.62488480606590902"/>
        </c:manualLayout>
      </c:layout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Лист1!$A$19:$A$23</c:f>
              <c:strCache>
                <c:ptCount val="5"/>
                <c:pt idx="0">
                  <c:v>0-1</c:v>
                </c:pt>
                <c:pt idx="1">
                  <c:v>2-3</c:v>
                </c:pt>
                <c:pt idx="2">
                  <c:v>4-5</c:v>
                </c:pt>
                <c:pt idx="3">
                  <c:v>6-7</c:v>
                </c:pt>
                <c:pt idx="4">
                  <c:v>8 и больше</c:v>
                </c:pt>
              </c:strCache>
            </c:strRef>
          </c:cat>
          <c:val>
            <c:numRef>
              <c:f>Лист1!$C$19:$C$23</c:f>
              <c:numCache>
                <c:formatCode>0%</c:formatCode>
                <c:ptCount val="5"/>
                <c:pt idx="0">
                  <c:v>0.1800000000000001</c:v>
                </c:pt>
                <c:pt idx="1">
                  <c:v>0.38000000000000023</c:v>
                </c:pt>
                <c:pt idx="2">
                  <c:v>0.23</c:v>
                </c:pt>
                <c:pt idx="3">
                  <c:v>9.0000000000000024E-2</c:v>
                </c:pt>
                <c:pt idx="4">
                  <c:v>0.12000000000000002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9C-45F6-B75F-E39BA6A81F2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6574255208756874"/>
          <c:y val="0.12368177040157946"/>
          <c:w val="0.31774046869935441"/>
          <c:h val="0.59766863510891954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34076990376195"/>
          <c:y val="4.5427967337416185E-2"/>
          <c:w val="0.39715310586176744"/>
          <c:h val="0.66192184310294577"/>
        </c:manualLayout>
      </c:layout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Лист1!$A$133:$A$134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Лист1!$C$133:$C$134</c:f>
              <c:numCache>
                <c:formatCode>0%</c:formatCode>
                <c:ptCount val="2"/>
                <c:pt idx="0">
                  <c:v>0.21000000000000008</c:v>
                </c:pt>
                <c:pt idx="1">
                  <c:v>0.79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2F-41B2-A6DA-6BB9187C0A2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695720610273444"/>
          <c:y val="0.22622094983728699"/>
          <c:w val="0.16254775262596585"/>
          <c:h val="0.29064012053609645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34076990376195"/>
          <c:y val="9.6353893263342164E-2"/>
          <c:w val="0.37493088363954546"/>
          <c:h val="0.6248848060659089"/>
        </c:manualLayout>
      </c:layout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Лист1!$A$150:$A$151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Лист1!$C$150:$C$151</c:f>
              <c:numCache>
                <c:formatCode>0%</c:formatCode>
                <c:ptCount val="2"/>
                <c:pt idx="0">
                  <c:v>0.39000000000000018</c:v>
                </c:pt>
                <c:pt idx="1">
                  <c:v>0.61000000000000032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28-4B96-BC7D-51FDE01A746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0142725154721366"/>
          <c:y val="0.24655794643767126"/>
          <c:w val="0.17794313210848658"/>
          <c:h val="0.34798993875765555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644510061242344"/>
          <c:y val="6.8287037037037077E-2"/>
          <c:w val="0.36638888888888932"/>
          <c:h val="0.61064814814814872"/>
        </c:manualLayout>
      </c:layout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Лист1!$A$168:$A$169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Лист1!$C$168:$C$169</c:f>
              <c:numCache>
                <c:formatCode>0%</c:formatCode>
                <c:ptCount val="2"/>
                <c:pt idx="0">
                  <c:v>0.27</c:v>
                </c:pt>
                <c:pt idx="1">
                  <c:v>0.73000000000000032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C5-46D4-B508-ED46D05A054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533424324120514"/>
          <c:y val="0.24651896671155699"/>
          <c:w val="0.16405424321959755"/>
          <c:h val="0.3433603091280259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E81A-0A56-4A9A-B25A-93371FE8CDA4}" type="datetimeFigureOut">
              <a:rPr lang="et-EE" smtClean="0"/>
              <a:pPr/>
              <a:t>08.10.2019</a:t>
            </a:fld>
            <a:endParaRPr lang="et-EE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8C9C3ACA-B606-4AF5-806A-4C72B30494C0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E81A-0A56-4A9A-B25A-93371FE8CDA4}" type="datetimeFigureOut">
              <a:rPr lang="et-EE" smtClean="0"/>
              <a:pPr/>
              <a:t>08.10.2019</a:t>
            </a:fld>
            <a:endParaRPr lang="et-E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C3ACA-B606-4AF5-806A-4C72B30494C0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E81A-0A56-4A9A-B25A-93371FE8CDA4}" type="datetimeFigureOut">
              <a:rPr lang="et-EE" smtClean="0"/>
              <a:pPr/>
              <a:t>08.10.2019</a:t>
            </a:fld>
            <a:endParaRPr lang="et-E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C3ACA-B606-4AF5-806A-4C72B30494C0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E81A-0A56-4A9A-B25A-93371FE8CDA4}" type="datetimeFigureOut">
              <a:rPr lang="et-EE" smtClean="0"/>
              <a:pPr/>
              <a:t>08.10.2019</a:t>
            </a:fld>
            <a:endParaRPr lang="et-E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C3ACA-B606-4AF5-806A-4C72B30494C0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E81A-0A56-4A9A-B25A-93371FE8CDA4}" type="datetimeFigureOut">
              <a:rPr lang="et-EE" smtClean="0"/>
              <a:pPr/>
              <a:t>08.10.2019</a:t>
            </a:fld>
            <a:endParaRPr lang="et-E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t-EE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C9C3ACA-B606-4AF5-806A-4C72B30494C0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E81A-0A56-4A9A-B25A-93371FE8CDA4}" type="datetimeFigureOut">
              <a:rPr lang="et-EE" smtClean="0"/>
              <a:pPr/>
              <a:t>08.10.2019</a:t>
            </a:fld>
            <a:endParaRPr lang="et-E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C3ACA-B606-4AF5-806A-4C72B30494C0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E81A-0A56-4A9A-B25A-93371FE8CDA4}" type="datetimeFigureOut">
              <a:rPr lang="et-EE" smtClean="0"/>
              <a:pPr/>
              <a:t>08.10.2019</a:t>
            </a:fld>
            <a:endParaRPr lang="et-EE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C3ACA-B606-4AF5-806A-4C72B30494C0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E81A-0A56-4A9A-B25A-93371FE8CDA4}" type="datetimeFigureOut">
              <a:rPr lang="et-EE" smtClean="0"/>
              <a:pPr/>
              <a:t>08.10.2019</a:t>
            </a:fld>
            <a:endParaRPr lang="et-EE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C3ACA-B606-4AF5-806A-4C72B30494C0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E81A-0A56-4A9A-B25A-93371FE8CDA4}" type="datetimeFigureOut">
              <a:rPr lang="et-EE" smtClean="0"/>
              <a:pPr/>
              <a:t>08.10.2019</a:t>
            </a:fld>
            <a:endParaRPr lang="et-EE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C3ACA-B606-4AF5-806A-4C72B30494C0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E81A-0A56-4A9A-B25A-93371FE8CDA4}" type="datetimeFigureOut">
              <a:rPr lang="et-EE" smtClean="0"/>
              <a:pPr/>
              <a:t>08.10.2019</a:t>
            </a:fld>
            <a:endParaRPr lang="et-E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C3ACA-B606-4AF5-806A-4C72B30494C0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E81A-0A56-4A9A-B25A-93371FE8CDA4}" type="datetimeFigureOut">
              <a:rPr lang="et-EE" smtClean="0"/>
              <a:pPr/>
              <a:t>08.10.2019</a:t>
            </a:fld>
            <a:endParaRPr lang="et-E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t-E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C9C3ACA-B606-4AF5-806A-4C72B30494C0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A2FE81A-0A56-4A9A-B25A-93371FE8CDA4}" type="datetimeFigureOut">
              <a:rPr lang="et-EE" smtClean="0"/>
              <a:pPr/>
              <a:t>08.10.2019</a:t>
            </a:fld>
            <a:endParaRPr lang="et-EE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t-EE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8C9C3ACA-B606-4AF5-806A-4C72B30494C0}" type="slidenum">
              <a:rPr lang="et-EE" smtClean="0"/>
              <a:pPr/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yonline.ru/article/dependence/69037/" TargetMode="External"/><Relationship Id="rId2" Type="http://schemas.openxmlformats.org/officeDocument/2006/relationships/hyperlink" Target="http://constructorus.ru/zdorovie/internet-zavisimost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therunet.com/articles/860-ten-nezavisimosti" TargetMode="External"/><Relationship Id="rId2" Type="http://schemas.openxmlformats.org/officeDocument/2006/relationships/hyperlink" Target="http://www.loksakeskus.org/&#1080;&#1085;&#1090;&#1077;&#1088;&#1085;&#1077;&#1090;-&#1079;&#1072;&#1074;&#1080;&#1089;&#1080;&#1084;&#1086;&#1089;&#1090;&#1100;-&#1087;&#1088;&#1080;&#1079;&#1085;&#1072;&#1083;&#1080;-&#1087;&#1089;&#1080;&#1093;&#1080;/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4.xml"/><Relationship Id="rId7" Type="http://schemas.openxmlformats.org/officeDocument/2006/relationships/slide" Target="slide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14.xml"/><Relationship Id="rId5" Type="http://schemas.openxmlformats.org/officeDocument/2006/relationships/slide" Target="slide7.xml"/><Relationship Id="rId10" Type="http://schemas.openxmlformats.org/officeDocument/2006/relationships/slide" Target="slide13.xml"/><Relationship Id="rId4" Type="http://schemas.openxmlformats.org/officeDocument/2006/relationships/slide" Target="slide6.xml"/><Relationship Id="rId9" Type="http://schemas.openxmlformats.org/officeDocument/2006/relationships/slide" Target="slide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6632"/>
            <a:ext cx="9144000" cy="6741368"/>
          </a:xfrm>
        </p:spPr>
        <p:txBody>
          <a:bodyPr>
            <a:normAutofit/>
          </a:bodyPr>
          <a:lstStyle/>
          <a:p>
            <a:r>
              <a:rPr lang="ru-RU" dirty="0"/>
              <a:t>Русская гимназия </a:t>
            </a:r>
            <a:r>
              <a:rPr lang="ru-RU" dirty="0" err="1"/>
              <a:t>Хааберсти</a:t>
            </a:r>
            <a:r>
              <a:rPr lang="ru-RU" dirty="0"/>
              <a:t>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algn="r"/>
            <a:r>
              <a:rPr lang="ru-RU" dirty="0" smtClean="0"/>
              <a:t>Катерина Фёдорова</a:t>
            </a:r>
            <a:endParaRPr lang="et-EE" dirty="0" smtClean="0"/>
          </a:p>
          <a:p>
            <a:pPr algn="r"/>
            <a:r>
              <a:rPr lang="ru-RU" dirty="0" smtClean="0"/>
              <a:t>Руководитель </a:t>
            </a:r>
            <a:endParaRPr lang="ru-RU" dirty="0"/>
          </a:p>
          <a:p>
            <a:pPr algn="r"/>
            <a:r>
              <a:rPr lang="ru-RU" dirty="0" smtClean="0"/>
              <a:t>Линденбург </a:t>
            </a:r>
            <a:r>
              <a:rPr lang="ru-RU" dirty="0"/>
              <a:t>Н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ru-RU" dirty="0" smtClean="0"/>
              <a:t>И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et-EE" dirty="0" smtClean="0"/>
          </a:p>
          <a:p>
            <a:endParaRPr lang="ru-RU" dirty="0"/>
          </a:p>
          <a:p>
            <a:r>
              <a:rPr lang="ru-RU" dirty="0"/>
              <a:t>Таллинн </a:t>
            </a:r>
            <a:r>
              <a:rPr lang="en-US" sz="3200" dirty="0" smtClean="0"/>
              <a:t>2019</a:t>
            </a:r>
            <a:endParaRPr lang="ru-RU" sz="3200" dirty="0"/>
          </a:p>
          <a:p>
            <a:endParaRPr lang="ru-RU" dirty="0"/>
          </a:p>
          <a:p>
            <a:endParaRPr lang="et-EE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ИНТЕРНЕТ-ЗАВИСИМОСТЬ СРЕДИ УЧАЩИХСЯ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23008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АНКЕТИРОВАНИЯ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676618388"/>
              </p:ext>
            </p:extLst>
          </p:nvPr>
        </p:nvGraphicFramePr>
        <p:xfrm>
          <a:off x="-1188640" y="1412776"/>
          <a:ext cx="7128792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533487267"/>
              </p:ext>
            </p:extLst>
          </p:nvPr>
        </p:nvGraphicFramePr>
        <p:xfrm>
          <a:off x="3131840" y="1268760"/>
          <a:ext cx="6984776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Left Arrow 7">
            <a:hlinkClick r:id="rId4" action="ppaction://hlinksldjump"/>
          </p:cNvPr>
          <p:cNvSpPr/>
          <p:nvPr/>
        </p:nvSpPr>
        <p:spPr>
          <a:xfrm>
            <a:off x="7452320" y="6021288"/>
            <a:ext cx="1080120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20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 АНКЕТИРОВАНИЯ</a:t>
            </a:r>
            <a:endParaRPr lang="et-EE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792864860"/>
              </p:ext>
            </p:extLst>
          </p:nvPr>
        </p:nvGraphicFramePr>
        <p:xfrm>
          <a:off x="179512" y="1386666"/>
          <a:ext cx="4665712" cy="2989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1058252"/>
              </p:ext>
            </p:extLst>
          </p:nvPr>
        </p:nvGraphicFramePr>
        <p:xfrm>
          <a:off x="4427984" y="1268760"/>
          <a:ext cx="4896544" cy="2963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9434598"/>
              </p:ext>
            </p:extLst>
          </p:nvPr>
        </p:nvGraphicFramePr>
        <p:xfrm>
          <a:off x="1835696" y="3865845"/>
          <a:ext cx="4800486" cy="2868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015715" y="5842337"/>
            <a:ext cx="52205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Рис.</a:t>
            </a:r>
            <a:r>
              <a:rPr lang="en-US" dirty="0" smtClean="0"/>
              <a:t> </a:t>
            </a:r>
            <a:r>
              <a:rPr lang="ru-RU" dirty="0">
                <a:latin typeface="Cambria" pitchFamily="18" charset="0"/>
              </a:rPr>
              <a:t>9</a:t>
            </a:r>
            <a:r>
              <a:rPr lang="ru-RU" dirty="0" smtClean="0"/>
              <a:t>. Вы </a:t>
            </a:r>
            <a:r>
              <a:rPr lang="ru-RU" dirty="0"/>
              <a:t>чувствуете раздражение и беспокойство, когда пытаетесь уменьшить или прекратить пользование Интернетом?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76056" y="3452648"/>
            <a:ext cx="40857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Рис</a:t>
            </a:r>
            <a:r>
              <a:rPr lang="ru-RU" dirty="0" smtClean="0">
                <a:latin typeface="Cambria" pitchFamily="18" charset="0"/>
              </a:rPr>
              <a:t>.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ru-RU" dirty="0">
                <a:latin typeface="Cambria" pitchFamily="18" charset="0"/>
              </a:rPr>
              <a:t>8</a:t>
            </a:r>
            <a:r>
              <a:rPr lang="ru-RU" dirty="0" smtClean="0">
                <a:latin typeface="Cambria" pitchFamily="18" charset="0"/>
              </a:rPr>
              <a:t>.</a:t>
            </a:r>
            <a:r>
              <a:rPr lang="ru-RU" dirty="0" smtClean="0"/>
              <a:t> Вы </a:t>
            </a:r>
            <a:r>
              <a:rPr lang="ru-RU" dirty="0"/>
              <a:t>используете Интернет для того, чтобы убежать от проблем или смягчить плохое настроение?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75498" y="3452648"/>
            <a:ext cx="30404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Рис</a:t>
            </a:r>
            <a:r>
              <a:rPr lang="ru-RU" dirty="0" smtClean="0">
                <a:latin typeface="Cambria" pitchFamily="18" charset="0"/>
              </a:rPr>
              <a:t>.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ru-RU" dirty="0">
                <a:latin typeface="Cambria" pitchFamily="18" charset="0"/>
              </a:rPr>
              <a:t>7</a:t>
            </a:r>
            <a:r>
              <a:rPr lang="ru-RU" dirty="0" smtClean="0">
                <a:latin typeface="Cambria" pitchFamily="18" charset="0"/>
              </a:rPr>
              <a:t>.</a:t>
            </a:r>
            <a:r>
              <a:rPr lang="ru-RU" dirty="0" smtClean="0"/>
              <a:t> Чувствуете</a:t>
            </a:r>
            <a:r>
              <a:rPr lang="ru-RU" dirty="0"/>
              <a:t>, что используя Интернет, вы теряете контроль?</a:t>
            </a:r>
          </a:p>
        </p:txBody>
      </p:sp>
      <p:sp>
        <p:nvSpPr>
          <p:cNvPr id="10" name="Left Arrow 9">
            <a:hlinkClick r:id="rId5" action="ppaction://hlinksldjump"/>
          </p:cNvPr>
          <p:cNvSpPr/>
          <p:nvPr/>
        </p:nvSpPr>
        <p:spPr>
          <a:xfrm>
            <a:off x="7452320" y="6021288"/>
            <a:ext cx="1080120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84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ИНТЕРВЬЮИРОВАНИЕ</a:t>
            </a:r>
            <a:endParaRPr lang="et-EE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9972" y="6258162"/>
            <a:ext cx="87389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Cambria" pitchFamily="18" charset="0"/>
              </a:rPr>
              <a:t>Рис.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ru-RU" sz="2000" dirty="0" smtClean="0">
                <a:latin typeface="Cambria" pitchFamily="18" charset="0"/>
              </a:rPr>
              <a:t>10</a:t>
            </a:r>
            <a:r>
              <a:rPr lang="ru-RU" sz="2000" dirty="0" smtClean="0"/>
              <a:t>. Проведение интервьюирования у родителей(фото автора).</a:t>
            </a:r>
            <a:endParaRPr lang="et-EE" sz="2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789040"/>
            <a:ext cx="378420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412776"/>
            <a:ext cx="3096344" cy="2322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412776"/>
            <a:ext cx="3600400" cy="240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1999" y="3789040"/>
            <a:ext cx="3749961" cy="2505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1429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ЗАКЛЮЧЕНИЕ</a:t>
            </a:r>
            <a:endParaRPr lang="et-EE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978080" cy="514955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3100" dirty="0"/>
              <a:t>На основании проведённого исследования можно сделать вывод о том, что больше 70% учеников не страдают </a:t>
            </a:r>
            <a:r>
              <a:rPr lang="ru-RU" sz="3100" dirty="0" smtClean="0"/>
              <a:t>интернет-зависимостью. </a:t>
            </a:r>
            <a:r>
              <a:rPr lang="ru-RU" sz="3100" dirty="0"/>
              <a:t>Следовательно, предложенная в начале исследования гипотеза не подтвердилась. </a:t>
            </a:r>
          </a:p>
          <a:p>
            <a:pPr marL="0" indent="0">
              <a:buNone/>
            </a:pPr>
            <a:r>
              <a:rPr lang="ru-RU" sz="3100" dirty="0"/>
              <a:t>Изучая литературу по данному вопросу и личный опыт автора доказывают, что интернет-зависимость проблема современного общества, она плохо сказывается на жизни человека и приносит множество проблем. </a:t>
            </a:r>
          </a:p>
          <a:p>
            <a:pPr marL="0" indent="0">
              <a:buNone/>
            </a:pPr>
            <a:r>
              <a:rPr lang="ru-RU" sz="3100" dirty="0"/>
              <a:t>В исследовательской работе поставленная цель достигнута. Задачи, определённые целью, выполнены.</a:t>
            </a:r>
          </a:p>
          <a:p>
            <a:pPr marL="0" indent="0">
              <a:buNone/>
            </a:pPr>
            <a:endParaRPr lang="ru-RU" sz="3100" dirty="0"/>
          </a:p>
          <a:p>
            <a:endParaRPr lang="et-EE" dirty="0"/>
          </a:p>
        </p:txBody>
      </p:sp>
      <p:sp>
        <p:nvSpPr>
          <p:cNvPr id="6" name="Left Arrow 5">
            <a:hlinkClick r:id="rId2" action="ppaction://hlinksldjump"/>
          </p:cNvPr>
          <p:cNvSpPr/>
          <p:nvPr/>
        </p:nvSpPr>
        <p:spPr>
          <a:xfrm>
            <a:off x="7452320" y="6021288"/>
            <a:ext cx="1080120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50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СПИСОК ЛИТЕРАТУРЫ</a:t>
            </a:r>
            <a:endParaRPr lang="et-EE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7895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800" dirty="0" smtClean="0"/>
              <a:t>1. Анн </a:t>
            </a:r>
            <a:r>
              <a:rPr lang="ru-RU" sz="2800" dirty="0"/>
              <a:t>Линд-</a:t>
            </a:r>
            <a:r>
              <a:rPr lang="ru-RU" sz="2800" dirty="0" err="1"/>
              <a:t>Лийберг</a:t>
            </a:r>
            <a:r>
              <a:rPr lang="ru-RU" sz="2800" dirty="0"/>
              <a:t>. Дети Эстонии проводят слишком много времени в Интернете. </a:t>
            </a:r>
            <a:r>
              <a:rPr lang="et-EE" sz="2800" dirty="0">
                <a:latin typeface="Cambria" pitchFamily="18" charset="0"/>
              </a:rPr>
              <a:t>Tallinn: Postimees, </a:t>
            </a:r>
            <a:r>
              <a:rPr lang="et-EE" sz="2800" dirty="0" smtClean="0">
                <a:latin typeface="Cambria" pitchFamily="18" charset="0"/>
              </a:rPr>
              <a:t>201</a:t>
            </a:r>
            <a:r>
              <a:rPr lang="en-US" sz="2800" dirty="0" smtClean="0">
                <a:latin typeface="Cambria" pitchFamily="18" charset="0"/>
              </a:rPr>
              <a:t>9</a:t>
            </a:r>
            <a:r>
              <a:rPr lang="et-EE" sz="2800" dirty="0" smtClean="0">
                <a:latin typeface="Cambria" pitchFamily="18" charset="0"/>
              </a:rPr>
              <a:t>.-</a:t>
            </a:r>
            <a:r>
              <a:rPr lang="ru-RU" sz="2800" dirty="0"/>
              <a:t>С.8.</a:t>
            </a:r>
          </a:p>
          <a:p>
            <a:pPr marL="0" indent="0">
              <a:buNone/>
            </a:pPr>
            <a:r>
              <a:rPr lang="ru-RU" sz="2800" dirty="0" smtClean="0"/>
              <a:t>2. Конструктор </a:t>
            </a:r>
            <a:r>
              <a:rPr lang="ru-RU" sz="2800" dirty="0"/>
              <a:t>успеха. [Электронный ресурс] // </a:t>
            </a:r>
            <a:r>
              <a:rPr lang="et-EE" sz="2800" dirty="0" smtClean="0"/>
              <a:t>URL:</a:t>
            </a:r>
            <a:r>
              <a:rPr lang="ru-RU" sz="2800" dirty="0"/>
              <a:t> </a:t>
            </a:r>
            <a:r>
              <a:rPr lang="et-EE" sz="2800" dirty="0" smtClean="0">
                <a:latin typeface="Cambria" pitchFamily="18" charset="0"/>
                <a:hlinkClick r:id="rId2"/>
              </a:rPr>
              <a:t>http</a:t>
            </a:r>
            <a:r>
              <a:rPr lang="et-EE" sz="2800" dirty="0">
                <a:latin typeface="Cambria" pitchFamily="18" charset="0"/>
                <a:hlinkClick r:id="rId2"/>
              </a:rPr>
              <a:t>://</a:t>
            </a:r>
            <a:r>
              <a:rPr lang="et-EE" sz="2800" dirty="0" smtClean="0">
                <a:latin typeface="Cambria" pitchFamily="18" charset="0"/>
                <a:hlinkClick r:id="rId2"/>
              </a:rPr>
              <a:t>constructorus.ru/zdorovie/internet-zavisimost.html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t-EE" sz="2800" dirty="0" smtClean="0">
                <a:latin typeface="Cambria" pitchFamily="18" charset="0"/>
              </a:rPr>
              <a:t>(</a:t>
            </a:r>
            <a:r>
              <a:rPr lang="et-EE" sz="2800" dirty="0" smtClean="0">
                <a:latin typeface="Cambria" pitchFamily="18" charset="0"/>
              </a:rPr>
              <a:t>30.10.201</a:t>
            </a:r>
            <a:r>
              <a:rPr lang="en-US" sz="2800" dirty="0" smtClean="0">
                <a:latin typeface="Cambria" pitchFamily="18" charset="0"/>
              </a:rPr>
              <a:t>9</a:t>
            </a:r>
            <a:r>
              <a:rPr lang="et-EE" sz="2800" dirty="0" smtClean="0">
                <a:latin typeface="Cambria" pitchFamily="18" charset="0"/>
              </a:rPr>
              <a:t>)</a:t>
            </a:r>
            <a:endParaRPr lang="et-EE" sz="2800" dirty="0">
              <a:latin typeface="Cambria" pitchFamily="18" charset="0"/>
            </a:endParaRPr>
          </a:p>
          <a:p>
            <a:pPr marL="0" indent="0">
              <a:buNone/>
            </a:pPr>
            <a:r>
              <a:rPr lang="ru-RU" sz="2800" dirty="0" smtClean="0"/>
              <a:t>3. Психология </a:t>
            </a:r>
            <a:r>
              <a:rPr lang="ru-RU" sz="2800" dirty="0"/>
              <a:t>&amp; консультирование.[Электронный ресурс] // </a:t>
            </a:r>
            <a:r>
              <a:rPr lang="et-EE" sz="2800" dirty="0"/>
              <a:t>URL: </a:t>
            </a:r>
            <a:r>
              <a:rPr lang="et-EE" sz="2800" dirty="0">
                <a:latin typeface="Cambria" pitchFamily="18" charset="0"/>
                <a:hlinkClick r:id="rId3"/>
              </a:rPr>
              <a:t>http://www.psyonline.ru/article/dependence/69037</a:t>
            </a:r>
            <a:r>
              <a:rPr lang="et-EE" sz="2800" dirty="0" smtClean="0">
                <a:latin typeface="Cambria" pitchFamily="18" charset="0"/>
                <a:hlinkClick r:id="rId3"/>
              </a:rPr>
              <a:t>/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t-EE" sz="2800" dirty="0" smtClean="0">
                <a:latin typeface="Cambria" pitchFamily="18" charset="0"/>
              </a:rPr>
              <a:t>(</a:t>
            </a:r>
            <a:r>
              <a:rPr lang="et-EE" sz="2800" dirty="0" smtClean="0">
                <a:latin typeface="Cambria" pitchFamily="18" charset="0"/>
              </a:rPr>
              <a:t>05.11.201</a:t>
            </a:r>
            <a:r>
              <a:rPr lang="en-US" sz="2800" dirty="0" smtClean="0">
                <a:latin typeface="Cambria" pitchFamily="18" charset="0"/>
              </a:rPr>
              <a:t>9</a:t>
            </a:r>
            <a:r>
              <a:rPr lang="et-EE" sz="2800" dirty="0" smtClean="0">
                <a:latin typeface="Cambria" pitchFamily="18" charset="0"/>
              </a:rPr>
              <a:t>)</a:t>
            </a:r>
            <a:endParaRPr lang="et-EE" sz="2800" dirty="0">
              <a:latin typeface="Cambria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Cambria" pitchFamily="18" charset="0"/>
              </a:rPr>
              <a:t>4. </a:t>
            </a:r>
            <a:r>
              <a:rPr lang="et-EE" sz="2800" dirty="0" smtClean="0">
                <a:latin typeface="Cambria" pitchFamily="18" charset="0"/>
              </a:rPr>
              <a:t>Carla G. Suratt. The Psychology of Netaholics. New York: Novinka Books An imprint of Nova Science Publishers, 2006.-P.6-7.</a:t>
            </a:r>
            <a:endParaRPr lang="ru-RU" sz="2800" dirty="0" smtClean="0">
              <a:latin typeface="Cambria" pitchFamily="18" charset="0"/>
            </a:endParaRPr>
          </a:p>
          <a:p>
            <a:endParaRPr lang="et-EE" dirty="0" smtClean="0"/>
          </a:p>
          <a:p>
            <a:endParaRPr lang="et-EE" dirty="0"/>
          </a:p>
        </p:txBody>
      </p:sp>
      <p:sp>
        <p:nvSpPr>
          <p:cNvPr id="6" name="Left Arrow 5">
            <a:hlinkClick r:id="rId4" action="ppaction://hlinksldjump"/>
          </p:cNvPr>
          <p:cNvSpPr/>
          <p:nvPr/>
        </p:nvSpPr>
        <p:spPr>
          <a:xfrm>
            <a:off x="7452320" y="6021288"/>
            <a:ext cx="1080120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73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СПИСОК ЛИТЕРАТУРЫ</a:t>
            </a:r>
            <a:endParaRPr lang="et-EE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Cambria" panose="02040503050406030204" pitchFamily="18" charset="0"/>
              </a:rPr>
              <a:t>5. </a:t>
            </a:r>
            <a:r>
              <a:rPr lang="et-EE" dirty="0" smtClean="0">
                <a:latin typeface="Cambria" panose="02040503050406030204" pitchFamily="18" charset="0"/>
              </a:rPr>
              <a:t>David </a:t>
            </a:r>
            <a:r>
              <a:rPr lang="et-EE" dirty="0">
                <a:latin typeface="Cambria" panose="02040503050406030204" pitchFamily="18" charset="0"/>
              </a:rPr>
              <a:t>N. Greenfield. Võitlus Interneti-Sõltuvusega. Tallinn: ERSEN, </a:t>
            </a:r>
            <a:r>
              <a:rPr lang="et-EE" dirty="0" smtClean="0">
                <a:latin typeface="Cambria" panose="02040503050406030204" pitchFamily="18" charset="0"/>
              </a:rPr>
              <a:t>2005.Lk</a:t>
            </a:r>
            <a:r>
              <a:rPr lang="en-US" dirty="0" smtClean="0">
                <a:latin typeface="Cambria" panose="02040503050406030204" pitchFamily="18" charset="0"/>
              </a:rPr>
              <a:t>.26</a:t>
            </a:r>
            <a:endParaRPr lang="et-EE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Cambria" panose="02040503050406030204" pitchFamily="18" charset="0"/>
              </a:rPr>
              <a:t>6. </a:t>
            </a:r>
            <a:r>
              <a:rPr lang="et-EE" dirty="0" smtClean="0">
                <a:latin typeface="Cambria" panose="02040503050406030204" pitchFamily="18" charset="0"/>
              </a:rPr>
              <a:t>Sotsiaalrehabilitatsiooni </a:t>
            </a:r>
            <a:r>
              <a:rPr lang="et-EE" dirty="0">
                <a:latin typeface="Cambria" panose="02040503050406030204" pitchFamily="18" charset="0"/>
              </a:rPr>
              <a:t>Keskus Loksa</a:t>
            </a:r>
            <a:r>
              <a:rPr lang="et-EE" dirty="0" smtClean="0">
                <a:latin typeface="Cambria" panose="02040503050406030204" pitchFamily="18" charset="0"/>
              </a:rPr>
              <a:t>.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t-EE" dirty="0" smtClean="0">
                <a:latin typeface="Cambria" panose="02040503050406030204" pitchFamily="18" charset="0"/>
              </a:rPr>
              <a:t>[</a:t>
            </a:r>
            <a:r>
              <a:rPr lang="ru-RU" dirty="0">
                <a:latin typeface="Cambria" panose="02040503050406030204" pitchFamily="18" charset="0"/>
              </a:rPr>
              <a:t>Электронный ресурс] // </a:t>
            </a:r>
            <a:r>
              <a:rPr lang="et-EE" dirty="0">
                <a:latin typeface="Cambria" panose="02040503050406030204" pitchFamily="18" charset="0"/>
              </a:rPr>
              <a:t>URL: </a:t>
            </a:r>
            <a:r>
              <a:rPr lang="et-EE" dirty="0">
                <a:latin typeface="Cambria" panose="02040503050406030204" pitchFamily="18" charset="0"/>
                <a:hlinkClick r:id="rId2"/>
              </a:rPr>
              <a:t>http://www.loksakeskus.org/</a:t>
            </a:r>
            <a:r>
              <a:rPr lang="ru-RU" dirty="0">
                <a:latin typeface="Cambria" panose="02040503050406030204" pitchFamily="18" charset="0"/>
                <a:hlinkClick r:id="rId2"/>
              </a:rPr>
              <a:t>интернет-зависимость-признали-психи</a:t>
            </a:r>
            <a:r>
              <a:rPr lang="ru-RU" dirty="0" smtClean="0">
                <a:latin typeface="Cambria" panose="02040503050406030204" pitchFamily="18" charset="0"/>
                <a:hlinkClick r:id="rId2"/>
              </a:rPr>
              <a:t>/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ru-RU" dirty="0" smtClean="0">
                <a:latin typeface="Cambria" panose="02040503050406030204" pitchFamily="18" charset="0"/>
              </a:rPr>
              <a:t>(</a:t>
            </a:r>
            <a:r>
              <a:rPr lang="ru-RU" dirty="0" smtClean="0">
                <a:latin typeface="Cambria" panose="02040503050406030204" pitchFamily="18" charset="0"/>
              </a:rPr>
              <a:t>05.11.201</a:t>
            </a:r>
            <a:r>
              <a:rPr lang="en-US" dirty="0" smtClean="0">
                <a:latin typeface="Cambria" panose="02040503050406030204" pitchFamily="18" charset="0"/>
              </a:rPr>
              <a:t>9</a:t>
            </a:r>
            <a:r>
              <a:rPr lang="ru-RU" dirty="0" smtClean="0">
                <a:latin typeface="Cambria" panose="02040503050406030204" pitchFamily="18" charset="0"/>
              </a:rPr>
              <a:t>)</a:t>
            </a:r>
            <a:endParaRPr lang="ru-RU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Cambria" panose="02040503050406030204" pitchFamily="18" charset="0"/>
              </a:rPr>
              <a:t>7. </a:t>
            </a:r>
            <a:r>
              <a:rPr lang="et-EE" dirty="0" smtClean="0">
                <a:latin typeface="Cambria" panose="02040503050406030204" pitchFamily="18" charset="0"/>
              </a:rPr>
              <a:t>TheRunet</a:t>
            </a:r>
            <a:r>
              <a:rPr lang="et-EE" dirty="0">
                <a:latin typeface="Cambria" panose="02040503050406030204" pitchFamily="18" charset="0"/>
              </a:rPr>
              <a:t>. [</a:t>
            </a:r>
            <a:r>
              <a:rPr lang="ru-RU" dirty="0">
                <a:latin typeface="Cambria" panose="02040503050406030204" pitchFamily="18" charset="0"/>
              </a:rPr>
              <a:t>Электронный ресурс] // </a:t>
            </a:r>
            <a:r>
              <a:rPr lang="et-EE" dirty="0">
                <a:latin typeface="Cambria" panose="02040503050406030204" pitchFamily="18" charset="0"/>
              </a:rPr>
              <a:t>URL: </a:t>
            </a:r>
            <a:r>
              <a:rPr lang="et-EE" dirty="0">
                <a:latin typeface="Cambria" panose="02040503050406030204" pitchFamily="18" charset="0"/>
                <a:hlinkClick r:id="rId3"/>
              </a:rPr>
              <a:t>http://</a:t>
            </a:r>
            <a:r>
              <a:rPr lang="et-EE" dirty="0" smtClean="0">
                <a:latin typeface="Cambria" panose="02040503050406030204" pitchFamily="18" charset="0"/>
                <a:hlinkClick r:id="rId3"/>
              </a:rPr>
              <a:t>therunet.com/articles/860-ten-nezavisimosti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t-EE" dirty="0" smtClean="0">
                <a:latin typeface="Cambria" panose="02040503050406030204" pitchFamily="18" charset="0"/>
              </a:rPr>
              <a:t>(</a:t>
            </a:r>
            <a:r>
              <a:rPr lang="et-EE" dirty="0" smtClean="0">
                <a:latin typeface="Cambria" panose="02040503050406030204" pitchFamily="18" charset="0"/>
              </a:rPr>
              <a:t>23.02.201</a:t>
            </a:r>
            <a:r>
              <a:rPr lang="en-US" dirty="0" smtClean="0">
                <a:latin typeface="Cambria" panose="02040503050406030204" pitchFamily="18" charset="0"/>
              </a:rPr>
              <a:t>9</a:t>
            </a:r>
            <a:r>
              <a:rPr lang="et-EE" dirty="0" smtClean="0">
                <a:latin typeface="Cambria" panose="02040503050406030204" pitchFamily="18" charset="0"/>
              </a:rPr>
              <a:t>)</a:t>
            </a:r>
            <a:endParaRPr lang="et-EE" dirty="0">
              <a:latin typeface="Cambria" panose="02040503050406030204" pitchFamily="18" charset="0"/>
            </a:endParaRPr>
          </a:p>
          <a:p>
            <a:endParaRPr lang="et-EE" dirty="0"/>
          </a:p>
        </p:txBody>
      </p:sp>
      <p:sp>
        <p:nvSpPr>
          <p:cNvPr id="6" name="Left Arrow 5">
            <a:hlinkClick r:id="rId4" action="ppaction://hlinksldjump"/>
          </p:cNvPr>
          <p:cNvSpPr/>
          <p:nvPr/>
        </p:nvSpPr>
        <p:spPr>
          <a:xfrm>
            <a:off x="7452320" y="6021288"/>
            <a:ext cx="1080120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15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Вопросы?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СОДЕРЖАНИЕ</a:t>
            </a:r>
            <a:endParaRPr lang="et-EE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978080" cy="5410200"/>
          </a:xfrm>
        </p:spPr>
        <p:txBody>
          <a:bodyPr>
            <a:normAutofit/>
          </a:bodyPr>
          <a:lstStyle/>
          <a:p>
            <a:r>
              <a:rPr lang="ru-RU" dirty="0" smtClean="0">
                <a:hlinkClick r:id="rId2" action="ppaction://hlinksldjump"/>
              </a:rPr>
              <a:t>Цель работы</a:t>
            </a:r>
            <a:endParaRPr lang="ru-RU" dirty="0" smtClean="0"/>
          </a:p>
          <a:p>
            <a:r>
              <a:rPr lang="ru-RU" dirty="0" smtClean="0">
                <a:hlinkClick r:id="rId3" action="ppaction://hlinksldjump"/>
              </a:rPr>
              <a:t>Задачи</a:t>
            </a:r>
            <a:endParaRPr lang="ru-RU" dirty="0" smtClean="0"/>
          </a:p>
          <a:p>
            <a:r>
              <a:rPr lang="ru-RU" dirty="0" smtClean="0">
                <a:hlinkClick r:id="rId3" action="ppaction://hlinksldjump"/>
              </a:rPr>
              <a:t>Гипотеза</a:t>
            </a:r>
            <a:endParaRPr lang="ru-RU" dirty="0" smtClean="0"/>
          </a:p>
          <a:p>
            <a:r>
              <a:rPr lang="ru-RU" dirty="0" smtClean="0">
                <a:hlinkClick r:id="rId4" action="ppaction://hlinksldjump"/>
              </a:rPr>
              <a:t>Из истории</a:t>
            </a:r>
            <a:endParaRPr lang="ru-RU" dirty="0" smtClean="0"/>
          </a:p>
          <a:p>
            <a:r>
              <a:rPr lang="ru-RU" dirty="0" smtClean="0">
                <a:hlinkClick r:id="rId5" action="ppaction://hlinksldjump"/>
              </a:rPr>
              <a:t>Причина возникновения интернет-зависимости</a:t>
            </a:r>
            <a:endParaRPr lang="ru-RU" dirty="0" smtClean="0"/>
          </a:p>
          <a:p>
            <a:r>
              <a:rPr lang="ru-RU" dirty="0" smtClean="0">
                <a:hlinkClick r:id="rId6" action="ppaction://hlinksldjump"/>
              </a:rPr>
              <a:t>Как бороться с интернет-зависимостью?</a:t>
            </a:r>
            <a:endParaRPr lang="ru-RU" dirty="0" smtClean="0">
              <a:hlinkClick r:id="rId7" action="ppaction://hlinksldjump"/>
            </a:endParaRPr>
          </a:p>
          <a:p>
            <a:r>
              <a:rPr lang="ru-RU" dirty="0" smtClean="0">
                <a:hlinkClick r:id="rId7" action="ppaction://hlinksldjump"/>
              </a:rPr>
              <a:t>Анкетирование</a:t>
            </a:r>
            <a:endParaRPr lang="en-US" dirty="0" smtClean="0"/>
          </a:p>
          <a:p>
            <a:r>
              <a:rPr lang="ru-RU" dirty="0" smtClean="0">
                <a:hlinkClick r:id="rId8" action="ppaction://hlinksldjump"/>
              </a:rPr>
              <a:t>Результаты анкетирования</a:t>
            </a:r>
            <a:endParaRPr lang="ru-RU" dirty="0" smtClean="0"/>
          </a:p>
          <a:p>
            <a:r>
              <a:rPr lang="ru-RU" dirty="0" smtClean="0">
                <a:hlinkClick r:id="rId9" action="ppaction://hlinksldjump"/>
              </a:rPr>
              <a:t>Интервьюирование</a:t>
            </a:r>
            <a:endParaRPr lang="ru-RU" dirty="0"/>
          </a:p>
          <a:p>
            <a:r>
              <a:rPr lang="ru-RU" dirty="0">
                <a:hlinkClick r:id="rId10" action="ppaction://hlinksldjump"/>
              </a:rPr>
              <a:t>Заключение</a:t>
            </a:r>
            <a:endParaRPr lang="ru-RU" dirty="0"/>
          </a:p>
          <a:p>
            <a:r>
              <a:rPr lang="ru-RU" dirty="0">
                <a:hlinkClick r:id="rId11" action="ppaction://hlinksldjump"/>
              </a:rPr>
              <a:t>Список </a:t>
            </a:r>
            <a:r>
              <a:rPr lang="ru-RU" dirty="0" smtClean="0">
                <a:hlinkClick r:id="rId11" action="ppaction://hlinksldjump"/>
              </a:rPr>
              <a:t>литературы</a:t>
            </a:r>
            <a:endParaRPr lang="en-US" dirty="0" smtClean="0"/>
          </a:p>
          <a:p>
            <a:endParaRPr lang="ru-RU" dirty="0"/>
          </a:p>
          <a:p>
            <a:endParaRPr lang="ru-RU" dirty="0" smtClean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03927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 РАБОТЫ</a:t>
            </a:r>
            <a:endParaRPr lang="et-EE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Целью работы является проведение исследования для того, </a:t>
            </a:r>
            <a:r>
              <a:rPr lang="ru-RU" dirty="0" smtClean="0"/>
              <a:t>чтобы </a:t>
            </a:r>
            <a:r>
              <a:rPr lang="ru-RU" dirty="0"/>
              <a:t>определить есть ли в </a:t>
            </a:r>
            <a:r>
              <a:rPr lang="ru-RU" dirty="0" smtClean="0"/>
              <a:t>школах  ученики</a:t>
            </a:r>
            <a:r>
              <a:rPr lang="ru-RU" dirty="0"/>
              <a:t>, страдающие интернет-зависимостью.</a:t>
            </a:r>
            <a:endParaRPr lang="et-EE" dirty="0"/>
          </a:p>
        </p:txBody>
      </p:sp>
      <p:sp>
        <p:nvSpPr>
          <p:cNvPr id="5" name="Left Arrow 4">
            <a:hlinkClick r:id="rId2" action="ppaction://hlinksldjump"/>
          </p:cNvPr>
          <p:cNvSpPr/>
          <p:nvPr/>
        </p:nvSpPr>
        <p:spPr>
          <a:xfrm>
            <a:off x="7452320" y="6021288"/>
            <a:ext cx="1080120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43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ГИПОТЕЗА</a:t>
            </a:r>
            <a:endParaRPr lang="et-EE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В данной работе можно предположить, что больше 7</a:t>
            </a:r>
            <a:r>
              <a:rPr lang="ru-RU" dirty="0" smtClean="0"/>
              <a:t>0</a:t>
            </a:r>
            <a:r>
              <a:rPr lang="ru-RU" dirty="0"/>
              <a:t>% учеников от 12 до 19 лет страдают интернет-зависимостью. </a:t>
            </a:r>
            <a:endParaRPr lang="et-EE" dirty="0"/>
          </a:p>
        </p:txBody>
      </p:sp>
      <p:sp>
        <p:nvSpPr>
          <p:cNvPr id="5" name="Left Arrow 4">
            <a:hlinkClick r:id="rId2" action="ppaction://hlinksldjump"/>
          </p:cNvPr>
          <p:cNvSpPr/>
          <p:nvPr/>
        </p:nvSpPr>
        <p:spPr>
          <a:xfrm>
            <a:off x="7452320" y="6021288"/>
            <a:ext cx="1080120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91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endParaRPr lang="et-EE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933528"/>
          </a:xfrm>
        </p:spPr>
        <p:txBody>
          <a:bodyPr>
            <a:normAutofit/>
          </a:bodyPr>
          <a:lstStyle/>
          <a:p>
            <a:r>
              <a:rPr lang="ru-RU" dirty="0" smtClean="0"/>
              <a:t>Ознакомление </a:t>
            </a:r>
            <a:r>
              <a:rPr lang="ru-RU" dirty="0"/>
              <a:t>с библиотечной </a:t>
            </a:r>
            <a:r>
              <a:rPr lang="ru-RU" dirty="0" smtClean="0"/>
              <a:t>литературой.</a:t>
            </a:r>
            <a:endParaRPr lang="ru-RU" dirty="0"/>
          </a:p>
          <a:p>
            <a:r>
              <a:rPr lang="ru-RU" dirty="0" smtClean="0"/>
              <a:t>Получение </a:t>
            </a:r>
            <a:r>
              <a:rPr lang="ru-RU" dirty="0"/>
              <a:t>необходимой информации из </a:t>
            </a:r>
            <a:r>
              <a:rPr lang="ru-RU" dirty="0" smtClean="0"/>
              <a:t>Интернета.</a:t>
            </a:r>
            <a:endParaRPr lang="ru-RU" dirty="0"/>
          </a:p>
          <a:p>
            <a:r>
              <a:rPr lang="ru-RU" dirty="0" smtClean="0"/>
              <a:t>Определение </a:t>
            </a:r>
            <a:r>
              <a:rPr lang="ru-RU" dirty="0"/>
              <a:t>наличия проблемы интернет-зависимости у </a:t>
            </a:r>
            <a:r>
              <a:rPr lang="ru-RU" dirty="0" smtClean="0"/>
              <a:t>учащихся.</a:t>
            </a:r>
            <a:endParaRPr lang="ru-RU" dirty="0"/>
          </a:p>
          <a:p>
            <a:r>
              <a:rPr lang="ru-RU" dirty="0" smtClean="0"/>
              <a:t>Проведение </a:t>
            </a:r>
            <a:r>
              <a:rPr lang="ru-RU" dirty="0"/>
              <a:t>анкетирования по проведению времени за </a:t>
            </a:r>
            <a:r>
              <a:rPr lang="ru-RU" dirty="0" smtClean="0"/>
              <a:t>компьютером.</a:t>
            </a:r>
            <a:endParaRPr lang="ru-RU" dirty="0"/>
          </a:p>
          <a:p>
            <a:r>
              <a:rPr lang="ru-RU" dirty="0"/>
              <a:t>Проведение интервьюирования у четырех </a:t>
            </a:r>
            <a:r>
              <a:rPr lang="ru-RU" dirty="0" smtClean="0"/>
              <a:t>родителей</a:t>
            </a:r>
            <a:r>
              <a:rPr lang="ru-RU" dirty="0"/>
              <a:t>.</a:t>
            </a:r>
          </a:p>
          <a:p>
            <a:r>
              <a:rPr lang="ru-RU" dirty="0"/>
              <a:t>Р</a:t>
            </a:r>
            <a:r>
              <a:rPr lang="ru-RU" dirty="0" smtClean="0"/>
              <a:t>ассмотрение </a:t>
            </a:r>
            <a:r>
              <a:rPr lang="ru-RU" dirty="0"/>
              <a:t>причин </a:t>
            </a:r>
            <a:r>
              <a:rPr lang="ru-RU" dirty="0" smtClean="0"/>
              <a:t>интернет-зависимости</a:t>
            </a:r>
            <a:r>
              <a:rPr lang="ru-RU" dirty="0"/>
              <a:t>.</a:t>
            </a:r>
            <a:endParaRPr lang="en-US" dirty="0" smtClean="0"/>
          </a:p>
          <a:p>
            <a:r>
              <a:rPr lang="ru-RU" dirty="0" smtClean="0"/>
              <a:t>Выводы</a:t>
            </a:r>
            <a:r>
              <a:rPr lang="en-US" dirty="0" smtClean="0"/>
              <a:t>.</a:t>
            </a:r>
            <a:endParaRPr lang="ru-RU" dirty="0"/>
          </a:p>
          <a:p>
            <a:endParaRPr lang="et-EE" dirty="0"/>
          </a:p>
        </p:txBody>
      </p:sp>
      <p:sp>
        <p:nvSpPr>
          <p:cNvPr id="5" name="Left Arrow 4">
            <a:hlinkClick r:id="rId2" action="ppaction://hlinksldjump"/>
          </p:cNvPr>
          <p:cNvSpPr/>
          <p:nvPr/>
        </p:nvSpPr>
        <p:spPr>
          <a:xfrm>
            <a:off x="7452320" y="6021288"/>
            <a:ext cx="1080120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01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 ИСТОРИИ</a:t>
            </a:r>
            <a:endParaRPr lang="et-EE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0354" y="5097378"/>
            <a:ext cx="4603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Рис.</a:t>
            </a:r>
            <a:r>
              <a:rPr lang="en-US" sz="2000" dirty="0" smtClean="0"/>
              <a:t> </a:t>
            </a:r>
            <a:r>
              <a:rPr lang="ru-RU" sz="2000" dirty="0" smtClean="0"/>
              <a:t>1. </a:t>
            </a:r>
            <a:r>
              <a:rPr lang="ru-RU" sz="2000" dirty="0" err="1" smtClean="0"/>
              <a:t>Айвэн</a:t>
            </a:r>
            <a:r>
              <a:rPr lang="ru-RU" sz="2000" dirty="0" smtClean="0"/>
              <a:t> </a:t>
            </a:r>
            <a:r>
              <a:rPr lang="ru-RU" sz="2000" dirty="0" err="1" smtClean="0"/>
              <a:t>Голдберг</a:t>
            </a:r>
            <a:r>
              <a:rPr lang="ru-RU" sz="2000" dirty="0" smtClean="0"/>
              <a:t> (источник: </a:t>
            </a:r>
          </a:p>
          <a:p>
            <a:r>
              <a:rPr lang="et-EE" sz="2000" dirty="0" smtClean="0">
                <a:latin typeface="Cambria" pitchFamily="18" charset="0"/>
              </a:rPr>
              <a:t>http</a:t>
            </a:r>
            <a:r>
              <a:rPr lang="et-EE" sz="2000" dirty="0">
                <a:latin typeface="Cambria" pitchFamily="18" charset="0"/>
              </a:rPr>
              <a:t>://</a:t>
            </a:r>
            <a:r>
              <a:rPr lang="et-EE" sz="2000" dirty="0" smtClean="0">
                <a:latin typeface="Cambria" pitchFamily="18" charset="0"/>
              </a:rPr>
              <a:t>www.psycom.net/ikg.html</a:t>
            </a:r>
            <a:r>
              <a:rPr lang="ru-RU" sz="2000" dirty="0" smtClean="0"/>
              <a:t>)</a:t>
            </a:r>
            <a:endParaRPr lang="et-EE" sz="20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10364"/>
            <a:ext cx="4680520" cy="360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899821"/>
            <a:ext cx="3240088" cy="4019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3880" y="5128155"/>
            <a:ext cx="42401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Рис.</a:t>
            </a:r>
            <a:r>
              <a:rPr lang="en-US" sz="2000" dirty="0"/>
              <a:t> </a:t>
            </a:r>
            <a:r>
              <a:rPr lang="en-US" sz="2000" dirty="0" smtClean="0">
                <a:latin typeface="Cambria" pitchFamily="18" charset="0"/>
              </a:rPr>
              <a:t>2</a:t>
            </a:r>
            <a:r>
              <a:rPr lang="ru-RU" sz="2000" dirty="0" smtClean="0"/>
              <a:t>. </a:t>
            </a:r>
            <a:r>
              <a:rPr lang="ru-RU" sz="2000" dirty="0"/>
              <a:t>Кимберли Янг (источник: </a:t>
            </a:r>
            <a:r>
              <a:rPr lang="en-US" sz="2000" dirty="0">
                <a:latin typeface="Cambria" pitchFamily="18" charset="0"/>
              </a:rPr>
              <a:t>http://www.dlcas.com/Faculty/young.htm</a:t>
            </a:r>
            <a:r>
              <a:rPr lang="ru-RU" sz="2000" dirty="0"/>
              <a:t>)</a:t>
            </a:r>
          </a:p>
        </p:txBody>
      </p:sp>
      <p:sp>
        <p:nvSpPr>
          <p:cNvPr id="8" name="Left Arrow 7">
            <a:hlinkClick r:id="rId4" action="ppaction://hlinksldjump"/>
          </p:cNvPr>
          <p:cNvSpPr/>
          <p:nvPr/>
        </p:nvSpPr>
        <p:spPr>
          <a:xfrm>
            <a:off x="7452320" y="6021288"/>
            <a:ext cx="1080120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26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ПРИЧИНА ВОЗНИКНОВЕНИЯ ИНТЕРНЕТ-ЗАВИСИМОСТИ</a:t>
            </a:r>
            <a:endParaRPr lang="et-EE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1560" y="3861048"/>
            <a:ext cx="2592288" cy="215875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Период </a:t>
            </a:r>
          </a:p>
          <a:p>
            <a:pPr marL="0" indent="0" algn="ctr">
              <a:buNone/>
            </a:pPr>
            <a:r>
              <a:rPr lang="ru-RU" dirty="0" smtClean="0"/>
              <a:t>гормональной </a:t>
            </a:r>
          </a:p>
          <a:p>
            <a:pPr marL="0" indent="0" algn="ctr">
              <a:buNone/>
            </a:pPr>
            <a:r>
              <a:rPr lang="ru-RU" dirty="0" smtClean="0"/>
              <a:t>перестройки</a:t>
            </a:r>
          </a:p>
        </p:txBody>
      </p:sp>
      <p:sp>
        <p:nvSpPr>
          <p:cNvPr id="4" name="Стрелка вправо 3"/>
          <p:cNvSpPr/>
          <p:nvPr/>
        </p:nvSpPr>
        <p:spPr>
          <a:xfrm rot="6700383">
            <a:off x="1390509" y="2330339"/>
            <a:ext cx="2314274" cy="8548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5" name="Стрелка вправо 4"/>
          <p:cNvSpPr/>
          <p:nvPr/>
        </p:nvSpPr>
        <p:spPr>
          <a:xfrm rot="14899617" flipH="1">
            <a:off x="4311423" y="2348557"/>
            <a:ext cx="2314274" cy="8548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3861048"/>
            <a:ext cx="367240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580"/>
              </a:spcBef>
              <a:buClr>
                <a:srgbClr val="7FD13B"/>
              </a:buClr>
              <a:buSzPct val="85000"/>
            </a:pPr>
            <a:r>
              <a:rPr lang="ru-RU" sz="2600" dirty="0">
                <a:solidFill>
                  <a:prstClr val="black"/>
                </a:solidFill>
              </a:rPr>
              <a:t>Невозможность самовыражения</a:t>
            </a:r>
            <a:endParaRPr lang="et-EE" sz="2600" dirty="0">
              <a:solidFill>
                <a:prstClr val="black"/>
              </a:solidFill>
            </a:endParaRPr>
          </a:p>
        </p:txBody>
      </p:sp>
      <p:sp>
        <p:nvSpPr>
          <p:cNvPr id="7" name="Left Arrow 6">
            <a:hlinkClick r:id="rId2" action="ppaction://hlinksldjump"/>
          </p:cNvPr>
          <p:cNvSpPr/>
          <p:nvPr/>
        </p:nvSpPr>
        <p:spPr>
          <a:xfrm>
            <a:off x="7452320" y="6021288"/>
            <a:ext cx="1080120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86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КАК БОРОТЬСЯ С </a:t>
            </a:r>
            <a:r>
              <a:rPr lang="ru-RU" dirty="0" smtClean="0"/>
              <a:t>ИНТЕРНЕТ-ЗАВИСИМОСТЬЮ</a:t>
            </a:r>
            <a:r>
              <a:rPr lang="ru-RU" dirty="0"/>
              <a:t>?</a:t>
            </a:r>
            <a:endParaRPr lang="et-EE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Вернуться в реальную жизнь и забыть о существовании И</a:t>
            </a:r>
            <a:r>
              <a:rPr lang="ru-RU" dirty="0" smtClean="0"/>
              <a:t>нтернета </a:t>
            </a:r>
            <a:r>
              <a:rPr lang="ru-RU" dirty="0"/>
              <a:t>на несколько дней.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372351" y="4102824"/>
            <a:ext cx="2232248" cy="892552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600" kern="0" dirty="0" smtClean="0">
                <a:solidFill>
                  <a:prstClr val="black"/>
                </a:solidFill>
              </a:rPr>
              <a:t>Встречайтесь </a:t>
            </a:r>
            <a:r>
              <a:rPr lang="ru-RU" sz="2600" kern="0" dirty="0">
                <a:solidFill>
                  <a:prstClr val="black"/>
                </a:solidFill>
              </a:rPr>
              <a:t>с друзьями</a:t>
            </a:r>
            <a:endParaRPr lang="et-EE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817674" y="2558269"/>
            <a:ext cx="2088231" cy="1292662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600" kern="0" dirty="0" smtClean="0">
                <a:solidFill>
                  <a:prstClr val="black"/>
                </a:solidFill>
              </a:rPr>
              <a:t>Прочтите </a:t>
            </a:r>
            <a:r>
              <a:rPr lang="ru-RU" sz="2600" kern="0" dirty="0">
                <a:solidFill>
                  <a:prstClr val="black"/>
                </a:solidFill>
              </a:rPr>
              <a:t>интересную книгу</a:t>
            </a:r>
            <a:endParaRPr lang="et-EE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87775" y="2968008"/>
            <a:ext cx="3250944" cy="892552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Вспомните</a:t>
            </a:r>
            <a:r>
              <a:rPr kumimoji="0" lang="ru-RU" sz="26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ru-RU" sz="2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о давно забытом хобби</a:t>
            </a:r>
            <a:endParaRPr kumimoji="0" lang="et-EE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51871" y="4680629"/>
            <a:ext cx="1984571" cy="1292662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600" kern="0" dirty="0" smtClean="0">
                <a:solidFill>
                  <a:prstClr val="black"/>
                </a:solidFill>
              </a:rPr>
              <a:t>Начните </a:t>
            </a:r>
            <a:r>
              <a:rPr lang="ru-RU" sz="2600" kern="0" dirty="0">
                <a:solidFill>
                  <a:prstClr val="black"/>
                </a:solidFill>
              </a:rPr>
              <a:t>заниматься спортом</a:t>
            </a:r>
            <a:endParaRPr lang="et-EE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587403" y="5326960"/>
            <a:ext cx="2042139" cy="892552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600" kern="0" dirty="0" smtClean="0">
                <a:solidFill>
                  <a:prstClr val="black"/>
                </a:solidFill>
              </a:rPr>
              <a:t>Выезжайте </a:t>
            </a:r>
            <a:r>
              <a:rPr lang="ru-RU" sz="2600" kern="0" dirty="0">
                <a:solidFill>
                  <a:prstClr val="black"/>
                </a:solidFill>
              </a:rPr>
              <a:t>на природу</a:t>
            </a:r>
            <a:endParaRPr lang="et-EE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 flipH="1">
            <a:off x="4436247" y="2518648"/>
            <a:ext cx="187424" cy="2592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629542" y="2558269"/>
            <a:ext cx="318873" cy="14005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6164439" y="2558269"/>
            <a:ext cx="504056" cy="5364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2348015" y="2518648"/>
            <a:ext cx="154600" cy="3078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3140103" y="2558269"/>
            <a:ext cx="792088" cy="24371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Left Arrow 25">
            <a:hlinkClick r:id="rId2" action="ppaction://hlinksldjump"/>
          </p:cNvPr>
          <p:cNvSpPr/>
          <p:nvPr/>
        </p:nvSpPr>
        <p:spPr>
          <a:xfrm>
            <a:off x="7452320" y="6021288"/>
            <a:ext cx="1080120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77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АНКЕТИРОВАНИ</a:t>
            </a:r>
            <a:r>
              <a:rPr lang="ru-RU" dirty="0"/>
              <a:t>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994960" y="1537836"/>
            <a:ext cx="3691839" cy="4481963"/>
          </a:xfrm>
        </p:spPr>
        <p:txBody>
          <a:bodyPr/>
          <a:lstStyle/>
          <a:p>
            <a:r>
              <a:rPr lang="ru-RU" dirty="0" smtClean="0"/>
              <a:t>13 вопросов</a:t>
            </a:r>
          </a:p>
          <a:p>
            <a:r>
              <a:rPr lang="ru-RU" dirty="0"/>
              <a:t>140 учеников </a:t>
            </a:r>
            <a:endParaRPr lang="ru-RU" dirty="0" smtClean="0"/>
          </a:p>
          <a:p>
            <a:r>
              <a:rPr lang="ru-RU" dirty="0"/>
              <a:t>70 </a:t>
            </a:r>
            <a:r>
              <a:rPr lang="ru-RU" dirty="0" smtClean="0"/>
              <a:t>женского </a:t>
            </a:r>
            <a:r>
              <a:rPr lang="ru-RU" dirty="0"/>
              <a:t>пола </a:t>
            </a:r>
          </a:p>
          <a:p>
            <a:r>
              <a:rPr lang="ru-RU" dirty="0" smtClean="0"/>
              <a:t>70 мужского пола</a:t>
            </a:r>
            <a:endParaRPr lang="ru-RU" dirty="0"/>
          </a:p>
        </p:txBody>
      </p:sp>
      <p:pic>
        <p:nvPicPr>
          <p:cNvPr id="1026" name="Picture 2" descr="C:\Users\karina\Desktop\Безымянны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37838"/>
            <a:ext cx="4392488" cy="414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5805264"/>
            <a:ext cx="39598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Рис.</a:t>
            </a:r>
            <a:r>
              <a:rPr lang="en-US" sz="2000" dirty="0" smtClean="0"/>
              <a:t> </a:t>
            </a:r>
            <a:r>
              <a:rPr lang="ru-RU" sz="2000" dirty="0" smtClean="0"/>
              <a:t>3. Анкета (рисунок </a:t>
            </a:r>
            <a:r>
              <a:rPr lang="ru-RU" sz="2000" dirty="0"/>
              <a:t>автора). </a:t>
            </a:r>
          </a:p>
        </p:txBody>
      </p:sp>
      <p:sp>
        <p:nvSpPr>
          <p:cNvPr id="8" name="Left Arrow 7">
            <a:hlinkClick r:id="rId3" action="ppaction://hlinksldjump"/>
          </p:cNvPr>
          <p:cNvSpPr/>
          <p:nvPr/>
        </p:nvSpPr>
        <p:spPr>
          <a:xfrm>
            <a:off x="7452320" y="6021288"/>
            <a:ext cx="1080120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14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2086</TotalTime>
  <Words>529</Words>
  <Application>Microsoft Office PowerPoint</Application>
  <PresentationFormat>On-screen Show (4:3)</PresentationFormat>
  <Paragraphs>88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Calibri</vt:lpstr>
      <vt:lpstr>Cambria</vt:lpstr>
      <vt:lpstr>Franklin Gothic Book</vt:lpstr>
      <vt:lpstr>Perpetua</vt:lpstr>
      <vt:lpstr>Times New Roman</vt:lpstr>
      <vt:lpstr>Wingdings 2</vt:lpstr>
      <vt:lpstr>Справедливость</vt:lpstr>
      <vt:lpstr>ИНТЕРНЕТ-ЗАВИСИМОСТЬ СРЕДИ УЧАЩИХСЯ</vt:lpstr>
      <vt:lpstr>СОДЕРЖАНИЕ</vt:lpstr>
      <vt:lpstr>ЦЕЛЬ РАБОТЫ</vt:lpstr>
      <vt:lpstr>ГИПОТЕЗА</vt:lpstr>
      <vt:lpstr>ЗАДАЧИ</vt:lpstr>
      <vt:lpstr>ИЗ ИСТОРИИ</vt:lpstr>
      <vt:lpstr>ПРИЧИНА ВОЗНИКНОВЕНИЯ ИНТЕРНЕТ-ЗАВИСИМОСТИ</vt:lpstr>
      <vt:lpstr>КАК БОРОТЬСЯ С ИНТЕРНЕТ-ЗАВИСИМОСТЬЮ?</vt:lpstr>
      <vt:lpstr>АНКЕТИРОВАНИЕ</vt:lpstr>
      <vt:lpstr>РЕЗУЛЬТАТЫ АНКЕТИРОВАНИЯ</vt:lpstr>
      <vt:lpstr>РЕЗУЛЬТАТЫ АНКЕТИРОВАНИЯ</vt:lpstr>
      <vt:lpstr>ИНТЕРВЬЮИРОВАНИЕ</vt:lpstr>
      <vt:lpstr>ЗАКЛЮЧЕНИЕ</vt:lpstr>
      <vt:lpstr>СПИСОК ЛИТЕРАТУРЫ</vt:lpstr>
      <vt:lpstr>СПИСОК ЛИТЕРАТУРЫ</vt:lpstr>
      <vt:lpstr>СПАСИБО!</vt:lpstr>
    </vt:vector>
  </TitlesOfParts>
  <Company>Haabersti Vene Gumnaasium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ИНТЕРНЕТ-ЗАВИСИМОСТЬ СРЕДИ УЧАЩИХСЯ</dc:title>
  <dc:creator>w1</dc:creator>
  <cp:lastModifiedBy>Niina Botina</cp:lastModifiedBy>
  <cp:revision>64</cp:revision>
  <dcterms:created xsi:type="dcterms:W3CDTF">2014-04-01T10:58:25Z</dcterms:created>
  <dcterms:modified xsi:type="dcterms:W3CDTF">2019-10-08T20:23:11Z</dcterms:modified>
</cp:coreProperties>
</file>